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Century Schoolbook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1E373C-0B4E-4EFE-97A5-F30C8BD3EE07}">
  <a:tblStyle styleId="{961E373C-0B4E-4EFE-97A5-F30C8BD3EE0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Schoolbook-bold.fntdata"/><Relationship Id="rId23" Type="http://schemas.openxmlformats.org/officeDocument/2006/relationships/font" Target="fonts/CenturySchoolbook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Schoolbook-boldItalic.fntdata"/><Relationship Id="rId25" Type="http://schemas.openxmlformats.org/officeDocument/2006/relationships/font" Target="fonts/CenturySchoolbook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b="1" i="0" sz="7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  <a:defRPr b="0" i="0" sz="2200" u="none" cap="none" strike="noStrike">
                <a:solidFill>
                  <a:srgbClr val="BFBFB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9" name="Shape 1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1" i="0" sz="2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  <a:defRPr b="0" i="0" sz="1400" u="none" cap="none" strike="noStrike">
                <a:solidFill>
                  <a:srgbClr val="BFBFB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 rot="5400000">
            <a:off x="3383884" y="-293211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b="1" i="0" sz="7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  <a:defRPr b="0" i="0" sz="2200" u="none" cap="none" strike="noStrike">
                <a:solidFill>
                  <a:srgbClr val="BFBFB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entury Schoolbook"/>
              <a:buNone/>
              <a:defRPr b="1" i="0" sz="72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Arial"/>
              <a:buNone/>
              <a:defRPr b="0" i="0" sz="2200" u="none" cap="none" strike="noStrike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Shape 5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Shape 6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  <a:defRPr b="1" i="0" sz="28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84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Schoolbook"/>
              <a:buNone/>
              <a:defRPr b="1" i="0" sz="4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4B19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F8B67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84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rk.apache.org/docs/latest/sparkr.html" TargetMode="External"/><Relationship Id="rId4" Type="http://schemas.openxmlformats.org/officeDocument/2006/relationships/hyperlink" Target="https://www.kaggle.com/stackoverflow/so-survey-2017/data" TargetMode="External"/><Relationship Id="rId5" Type="http://schemas.openxmlformats.org/officeDocument/2006/relationships/hyperlink" Target="https://www.theatlantic.com/education/archive/2016/04/bad-job-market-phds/479205/" TargetMode="External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2.png"/><Relationship Id="rId10" Type="http://schemas.openxmlformats.org/officeDocument/2006/relationships/image" Target="../media/image3.png"/><Relationship Id="rId13" Type="http://schemas.openxmlformats.org/officeDocument/2006/relationships/image" Target="../media/image15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Relationship Id="rId15" Type="http://schemas.openxmlformats.org/officeDocument/2006/relationships/image" Target="../media/image6.png"/><Relationship Id="rId14" Type="http://schemas.openxmlformats.org/officeDocument/2006/relationships/image" Target="../media/image11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5" Type="http://schemas.openxmlformats.org/officeDocument/2006/relationships/image" Target="../media/image10.png"/><Relationship Id="rId19" Type="http://schemas.openxmlformats.org/officeDocument/2006/relationships/image" Target="../media/image8.png"/><Relationship Id="rId6" Type="http://schemas.openxmlformats.org/officeDocument/2006/relationships/image" Target="../media/image19.png"/><Relationship Id="rId18" Type="http://schemas.openxmlformats.org/officeDocument/2006/relationships/image" Target="../media/image3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806100" y="1333600"/>
            <a:ext cx="83820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44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 SATISFACTION ANALYSIS</a:t>
            </a:r>
            <a:endParaRPr sz="44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18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(USING BIG DATA TOOLS)</a:t>
            </a:r>
            <a:endParaRPr sz="18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t/>
            </a:r>
            <a:endParaRPr sz="18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18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18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8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Kaushik BVK, Pratibha Rai, Wanyang Cheng &amp; Zhenhao Zong</a:t>
            </a:r>
            <a:endParaRPr sz="30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125" y="2364500"/>
            <a:ext cx="2420125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9" y="6459752"/>
            <a:ext cx="325186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808989" y="6458902"/>
            <a:ext cx="1488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Northeastern University</a:t>
            </a:r>
            <a:endParaRPr sz="9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010625" y="306075"/>
            <a:ext cx="9680400" cy="5937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PARENT’S EDUCATION A FACTOR?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400" y="1000200"/>
            <a:ext cx="5999005" cy="2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475" y="3824338"/>
            <a:ext cx="10114175" cy="265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Shape 237"/>
          <p:cNvGraphicFramePr/>
          <p:nvPr/>
        </p:nvGraphicFramePr>
        <p:xfrm>
          <a:off x="7402810" y="101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{961E373C-0B4E-4EFE-97A5-F30C8BD3EE07}</a:tableStyleId>
              </a:tblPr>
              <a:tblGrid>
                <a:gridCol w="2170150"/>
                <a:gridCol w="975525"/>
              </a:tblGrid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Degree</a:t>
                      </a:r>
                      <a:endParaRPr b="1" sz="8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Salary</a:t>
                      </a:r>
                      <a:endParaRPr b="1" sz="800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Doctoral Degree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$ 69934.70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Primary Elementary School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</a:t>
                      </a: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41454.78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College Study, No Bachelor’S Degree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$ 60,381.30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Master’S Degree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$ 62131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 Don’T Know/Not Sure                                                       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$ 52539.18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 Education                                                                 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$ 37254.59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 Prefer Not To Answer                                                        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$ 46216.74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322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High School                                                                         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$53,178.63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Professional Degree                                                    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$ 66492.61</a:t>
                      </a:r>
                      <a:endParaRPr b="1" sz="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  <p:sp>
        <p:nvSpPr>
          <p:cNvPr id="238" name="Shape 238"/>
          <p:cNvSpPr txBox="1"/>
          <p:nvPr/>
        </p:nvSpPr>
        <p:spPr>
          <a:xfrm>
            <a:off x="4177863" y="639980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8. Importance of parent’s education</a:t>
            </a:r>
            <a:endParaRPr sz="800"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25" y="3511075"/>
            <a:ext cx="69962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75" y="698213"/>
            <a:ext cx="581573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1033275" y="187575"/>
            <a:ext cx="9831900" cy="7176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UNDERGRADUATE &amp; SALARY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6669425" y="981225"/>
            <a:ext cx="36363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science or software engineering                                       $ 58661.54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human discipline                                                                           $ 70340.38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social science                                                                                $ 72771.91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Management information systems                                                    $ 70570.94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engineering or electrical/electronic engineering              $ 56970.47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Psychology                                                                                        $ 77431.36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never declared a major                                                                    $ 63792.46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Mathematics or statistics                                                                   $ 66914.40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non-computer-focused engineering discipline                              $ 64354.22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arts or performing arts                                                               $ 72579.89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health science                                                                                $ 55420.33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Business discipline                                                                        $ 68319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programming or Web development                                  $ 42767.31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technology, networking, or system administration       $ 48667.89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natural science                                                                               $ 66487.40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Something else                                                                                  $ 63029.91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713813" y="645417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0" name="Shape 250"/>
          <p:cNvSpPr txBox="1"/>
          <p:nvPr/>
        </p:nvSpPr>
        <p:spPr>
          <a:xfrm>
            <a:off x="1860413" y="342900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7. </a:t>
            </a:r>
            <a:endParaRPr sz="800"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321113" y="6340294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9. Impact of Education levels on Salary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95" y="531200"/>
            <a:ext cx="5726155" cy="2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type="title"/>
          </p:nvPr>
        </p:nvSpPr>
        <p:spPr>
          <a:xfrm>
            <a:off x="1012700" y="169575"/>
            <a:ext cx="7138500" cy="6519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RACE &amp; SALARY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75" y="3476725"/>
            <a:ext cx="9377650" cy="29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9857198" y="3740711"/>
            <a:ext cx="9144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$ 125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$ 105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$ 101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$ 90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391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$ 90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$ 84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815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$ 83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082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$ 80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862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$ 78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232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$ 76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597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$ 75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154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$ 71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583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$ 70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$ 69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034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$ 66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$ 64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731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$ 64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587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$ 64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013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4759013" y="646092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370388" y="630660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10. </a:t>
            </a:r>
            <a:r>
              <a:rPr lang="en-US" sz="800">
                <a:solidFill>
                  <a:schemeClr val="dk1"/>
                </a:solidFill>
              </a:rPr>
              <a:t>Analysis of average salary with respect to race</a:t>
            </a:r>
            <a:r>
              <a:rPr lang="en-US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248850" y="94350"/>
            <a:ext cx="9452700" cy="7257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RACE &amp; SALARY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75" y="986325"/>
            <a:ext cx="9731775" cy="4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4699663" y="615242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4865488" y="615242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11. Analysis of average salary for each race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10500" y="-1"/>
            <a:ext cx="8595300" cy="9978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274722" y="118665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6C00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helps improve job satisfaction, if one thinks about various aspects of work, such as commute, office, project, diversity, etc. upfront.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6C00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Those with bachelor’s and master's degree have the higher employment rate in IT industry. But men with lesser education have better chances of employment as compared to women.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6C00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only one’s own education is factor, but parent’s education is also a great influence on individuals’ income and career satisfaction level.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6C00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Regardless of gender, men and women have similar career satisfaction levels in IT industry.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Clr>
                <a:srgbClr val="EF6C00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Native individuals have relatively more employment opportunities as compared to individuals non-native population.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210500" y="-1"/>
            <a:ext cx="8595300" cy="9978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274722" y="118665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Spark. (n.d.). SparkR (R on Spark). Retrieved from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https://spark.apache.org/docs/latest/sparkr.html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Jonathan. (2017). Stack Overflow Developer Survey. Retrieved from </a:t>
            </a:r>
            <a:r>
              <a:rPr lang="en-US" sz="1400" u="sng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https://www.kaggle.com/stackoverflow/so-survey-2017/data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McKenna, L. (April 21, 2016). The Ever-Tightening Job Market for Ph.D.s</a:t>
            </a:r>
            <a:r>
              <a:rPr b="1" lang="en-US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https://www.theatlantic.com/education/archive/2016/04/bad-job-market-phds/479205/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ctrTitle"/>
          </p:nvPr>
        </p:nvSpPr>
        <p:spPr>
          <a:xfrm>
            <a:off x="1618175" y="1785125"/>
            <a:ext cx="7561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60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0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819250" y="6469172"/>
            <a:ext cx="1432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Northeastern University</a:t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6" y="6469172"/>
            <a:ext cx="325186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978837" y="182988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i="0" sz="44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956005" y="1383911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RELATED TO THE JOB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EMPLOYMENT &amp; GENDER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RACE &amp; INCOME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800"/>
              <a:buFont typeface="Times New Roman"/>
              <a:buChar char="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6427750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653" y="1885802"/>
            <a:ext cx="593692" cy="5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1021062" y="183000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i="0" sz="44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75" y="6491975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625" y="2444150"/>
            <a:ext cx="2239525" cy="22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0304" y="4535359"/>
            <a:ext cx="1282400" cy="96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9400" y="3174962"/>
            <a:ext cx="1282400" cy="12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8">
            <a:alphaModFix/>
          </a:blip>
          <a:srcRect b="-10780" l="0" r="0" t="10780"/>
          <a:stretch/>
        </p:blipFill>
        <p:spPr>
          <a:xfrm>
            <a:off x="8354091" y="4701375"/>
            <a:ext cx="912010" cy="7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1896" y="5423594"/>
            <a:ext cx="2404375" cy="5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66088" y="2112500"/>
            <a:ext cx="980955" cy="8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4047" y="1802015"/>
            <a:ext cx="2012625" cy="134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27988" y="3479146"/>
            <a:ext cx="638275" cy="62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35162" y="4741283"/>
            <a:ext cx="795675" cy="7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82243" y="4130609"/>
            <a:ext cx="1108686" cy="5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046850" y="1232975"/>
            <a:ext cx="25728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F6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impacts career satisfaction ?</a:t>
            </a:r>
            <a:endParaRPr sz="1600">
              <a:solidFill>
                <a:srgbClr val="EF6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151253" y="3877456"/>
            <a:ext cx="2364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F6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to find Data?</a:t>
            </a:r>
            <a:endParaRPr sz="1600">
              <a:solidFill>
                <a:srgbClr val="EF6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8070975" y="1277950"/>
            <a:ext cx="25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F6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 Used for Analysis</a:t>
            </a:r>
            <a:endParaRPr sz="1600">
              <a:solidFill>
                <a:srgbClr val="EF6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18011" y="1937669"/>
            <a:ext cx="638274" cy="44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63081" y="2390450"/>
            <a:ext cx="5040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72658" y="2417752"/>
            <a:ext cx="449400" cy="4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37077" y="1921914"/>
            <a:ext cx="449400" cy="4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75592" y="2414227"/>
            <a:ext cx="449400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 rot="10800000">
            <a:off x="3330251" y="1742025"/>
            <a:ext cx="1366200" cy="12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Shape 153"/>
          <p:cNvCxnSpPr>
            <a:stCxn id="154" idx="3"/>
          </p:cNvCxnSpPr>
          <p:nvPr/>
        </p:nvCxnSpPr>
        <p:spPr>
          <a:xfrm flipH="1" rot="10800000">
            <a:off x="3392775" y="4088274"/>
            <a:ext cx="1223400" cy="9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/>
          <p:cNvCxnSpPr/>
          <p:nvPr/>
        </p:nvCxnSpPr>
        <p:spPr>
          <a:xfrm flipH="1" rot="10800000">
            <a:off x="6547059" y="1648415"/>
            <a:ext cx="1347300" cy="13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Shape 156"/>
          <p:cNvCxnSpPr/>
          <p:nvPr/>
        </p:nvCxnSpPr>
        <p:spPr>
          <a:xfrm>
            <a:off x="6528300" y="4107275"/>
            <a:ext cx="1356600" cy="12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Shape 157"/>
          <p:cNvSpPr txBox="1"/>
          <p:nvPr/>
        </p:nvSpPr>
        <p:spPr>
          <a:xfrm>
            <a:off x="1037081" y="5502523"/>
            <a:ext cx="2461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F6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51 thousand rows, 150+ columns</a:t>
            </a:r>
            <a:endParaRPr sz="1200">
              <a:solidFill>
                <a:srgbClr val="EF6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53250" y="4589574"/>
            <a:ext cx="2239525" cy="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37512" y="152425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RELATED TO JOB</a:t>
            </a:r>
            <a:endParaRPr i="0" sz="44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09850" y="1385713"/>
            <a:ext cx="10373100" cy="4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91440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DIVERSITY								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FINANCE 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OFFICE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5" y="6479125"/>
            <a:ext cx="1586773" cy="2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425" y="1707630"/>
            <a:ext cx="5036375" cy="443244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866236" y="613295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</a:t>
            </a:r>
            <a:r>
              <a:rPr lang="en-US" sz="800"/>
              <a:t>re</a:t>
            </a:r>
            <a:r>
              <a:rPr lang="en-US" sz="800"/>
              <a:t> 1. Satisfaction rate with Job features</a:t>
            </a:r>
            <a:endParaRPr sz="800"/>
          </a:p>
        </p:txBody>
      </p:sp>
      <p:sp>
        <p:nvSpPr>
          <p:cNvPr id="167" name="Shape 167"/>
          <p:cNvSpPr txBox="1"/>
          <p:nvPr/>
        </p:nvSpPr>
        <p:spPr>
          <a:xfrm>
            <a:off x="5750400" y="1376305"/>
            <a:ext cx="4693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rgbClr val="EF6C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Most Satisfying </a:t>
            </a:r>
            <a:r>
              <a:rPr lang="en-US">
                <a:solidFill>
                  <a:srgbClr val="EF6C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Careers in IT</a:t>
            </a:r>
            <a:endParaRPr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937500" y="1348475"/>
            <a:ext cx="3792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Affecting Career</a:t>
            </a:r>
            <a:r>
              <a:rPr lang="en-US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Satisfaction in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992550" y="613295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2. Career Satisfaction rate with Respect Job Type</a:t>
            </a:r>
            <a:endParaRPr sz="800"/>
          </a:p>
        </p:txBody>
      </p:sp>
      <p:sp>
        <p:nvSpPr>
          <p:cNvPr id="170" name="Shape 170"/>
          <p:cNvSpPr txBox="1"/>
          <p:nvPr/>
        </p:nvSpPr>
        <p:spPr>
          <a:xfrm>
            <a:off x="6090225" y="1794700"/>
            <a:ext cx="35460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DEVOPS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SPECIALIST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QUALITY ASSURANCE ENGINEER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MOBILE 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DEVELOPER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525" y="2867100"/>
            <a:ext cx="5036374" cy="3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94037" y="183000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 SATISFACTION VS GENDER</a:t>
            </a:r>
            <a:endParaRPr i="0" sz="44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5" y="6491975"/>
            <a:ext cx="1586773" cy="2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25" y="1393075"/>
            <a:ext cx="8275174" cy="43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7837200" y="2114950"/>
            <a:ext cx="33132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 satisfaction rate doesn’t seem to vary much with gender, and the distribution of the proportions for the two genders are also very similar.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conclude that gender does not strongly influence people’s satisfaction with their careers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109763" y="574902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3. C</a:t>
            </a:r>
            <a:r>
              <a:rPr lang="en-US" sz="800"/>
              <a:t>areer</a:t>
            </a:r>
            <a:r>
              <a:rPr lang="en-US" sz="800"/>
              <a:t> </a:t>
            </a:r>
            <a:r>
              <a:rPr lang="en-US" sz="800"/>
              <a:t>satisfaction</a:t>
            </a:r>
            <a:r>
              <a:rPr lang="en-US" sz="800"/>
              <a:t> based on gender</a:t>
            </a:r>
            <a:endParaRPr sz="800"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894037" y="183000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EMPLOYMENT VS EDUCATION (FEMALE)</a:t>
            </a:r>
            <a:endParaRPr i="0" sz="44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7056100" y="1253400"/>
            <a:ext cx="41997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Women with bachelor degrees have the highest employment rate, followed by women with a master's degree;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women who got a Doctoral degree have much lower employment rate in IT industry; even lower than the women without any college degree. It supplements the research that suggests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market for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Ph.D’s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shrinking (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McKenna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Employment is challenging for women who have only graduated from primary school or have not received formal education.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5" y="6491975"/>
            <a:ext cx="1586773" cy="2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253400"/>
            <a:ext cx="6340000" cy="41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808600" y="5588650"/>
            <a:ext cx="62475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1" lang="en-US" sz="1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0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the 'BD','DD','NE','NA','MD','PRIS','PROD','SS','WE' respectively describe Bachelor's degree, Doctoral degree, Master's degree, I prefer not to answer, I never completed any formal education, Primary/elementary school, Professional degree, Secondary school and Some college/university study without earning a bachelor's degree.</a:t>
            </a:r>
            <a:endParaRPr b="1" sz="10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2514588" y="5371450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4.  </a:t>
            </a:r>
            <a:r>
              <a:rPr lang="en-US" sz="800">
                <a:solidFill>
                  <a:schemeClr val="dk1"/>
                </a:solidFill>
              </a:rPr>
              <a:t>Employment vs Education Level for Females</a:t>
            </a:r>
            <a:endParaRPr sz="800"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894037" y="183000"/>
            <a:ext cx="96927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EMPLOYMENT VS EDUCATION (MALE)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7185050" y="1164775"/>
            <a:ext cx="4025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like women, men with a bachelor's degree have the highest employment rate, followed by the ones with masters.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 who attended college but did not completed their degree had significantly higher employment rates than women, in IT industry.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employment rate of male with primary school education, secondary education, and no education is also relatively higher than that of women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5" y="6491975"/>
            <a:ext cx="1586773" cy="2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00" y="1317175"/>
            <a:ext cx="6475550" cy="41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483263" y="5581675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5. Employment vs Education Level for Males</a:t>
            </a:r>
            <a:endParaRPr sz="800"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145850" y="217250"/>
            <a:ext cx="9595500" cy="6774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</a:t>
            </a: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GENDER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875" y="1132850"/>
            <a:ext cx="6808850" cy="3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703875" y="1291075"/>
            <a:ext cx="37167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 Satisfaction with Gender</a:t>
            </a:r>
            <a:endParaRPr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Total Career Satisfaction is 14.58 across both entities.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distribution ranges from 7.19 (Female) to 7.39 (Male), a difference of 0.21, averaging 7.29.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703875" y="3702775"/>
            <a:ext cx="36150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F6C00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Satisfaction with Gender</a:t>
            </a:r>
            <a:br>
              <a:rPr lang="en-US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Total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Job Satisfaction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13.94 across both entities.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minimum value is 6.94 (Female) and the maximum is 7.00 (Male), a difference of 0.07, averaging 6.97.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6183100" y="4733450"/>
            <a:ext cx="4103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Figure . 6  Career Satisfaction and Job Satisfaction patterns based on Gender</a:t>
            </a:r>
            <a:endParaRPr sz="800"/>
          </a:p>
        </p:txBody>
      </p:sp>
      <p:sp>
        <p:nvSpPr>
          <p:cNvPr id="215" name="Shape 215"/>
          <p:cNvSpPr txBox="1"/>
          <p:nvPr/>
        </p:nvSpPr>
        <p:spPr>
          <a:xfrm>
            <a:off x="2194750" y="5823650"/>
            <a:ext cx="83349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F6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seems to be very little variance in Job satisfaction levels across genders</a:t>
            </a:r>
            <a:endParaRPr sz="1600">
              <a:solidFill>
                <a:srgbClr val="EF6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830550" y="118625"/>
            <a:ext cx="8398500" cy="7026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F6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SATISFACTION VS COUNTRIES</a:t>
            </a:r>
            <a:endParaRPr sz="3600">
              <a:solidFill>
                <a:srgbClr val="EF6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830550" y="1201525"/>
            <a:ext cx="4956000" cy="410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8B67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chart measures average j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 satisfaction across countries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8B67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Avg(Job Satisfaction) is 114 across all 17 entities.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8B67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Cameroon has lowest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rate (5)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whereas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maximum is 7 (Netherlands).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8B67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Countries in European and American continents have relatively higher job satisfaction.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EF8B67"/>
              </a:buClr>
              <a:buSzPts val="1400"/>
              <a:buFont typeface="Times New Roman"/>
              <a:buChar char="❖"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Cameroon is an outlier with a very low average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satisfaction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5" y="6530500"/>
            <a:ext cx="1586773" cy="2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575" y="905550"/>
            <a:ext cx="4955950" cy="56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7415588" y="6406163"/>
            <a:ext cx="2928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</a:t>
            </a:r>
            <a:r>
              <a:rPr lang="en-US" sz="800"/>
              <a:t>igure </a:t>
            </a:r>
            <a:r>
              <a:rPr lang="en-US" sz="800"/>
              <a:t>7.  Job Satisfaction Across Countries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